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2"/>
  </p:notesMasterIdLst>
  <p:handoutMasterIdLst>
    <p:handoutMasterId r:id="rId23"/>
  </p:handoutMasterIdLst>
  <p:sldIdLst>
    <p:sldId id="256" r:id="rId2"/>
    <p:sldId id="306" r:id="rId3"/>
    <p:sldId id="313" r:id="rId4"/>
    <p:sldId id="315" r:id="rId5"/>
    <p:sldId id="316" r:id="rId6"/>
    <p:sldId id="338" r:id="rId7"/>
    <p:sldId id="330" r:id="rId8"/>
    <p:sldId id="331" r:id="rId9"/>
    <p:sldId id="307" r:id="rId10"/>
    <p:sldId id="324" r:id="rId11"/>
    <p:sldId id="323" r:id="rId12"/>
    <p:sldId id="319" r:id="rId13"/>
    <p:sldId id="341" r:id="rId14"/>
    <p:sldId id="340" r:id="rId15"/>
    <p:sldId id="346" r:id="rId16"/>
    <p:sldId id="339" r:id="rId17"/>
    <p:sldId id="347" r:id="rId18"/>
    <p:sldId id="342" r:id="rId19"/>
    <p:sldId id="328" r:id="rId20"/>
    <p:sldId id="349" r:id="rId21"/>
  </p:sldIdLst>
  <p:sldSz cx="9144000" cy="6858000" type="screen4x3"/>
  <p:notesSz cx="7077075" cy="93694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94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9036" y="1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75E-AC5E-43A4-B3F3-74A32E7D2E9E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644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9036" y="8899644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DEEDA-FCCD-4257-A539-FB0214C907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232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9036" y="1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EC03C-9EA3-4F4A-B685-720C35F133FB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701675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382" y="4449824"/>
            <a:ext cx="5662313" cy="421724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644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9036" y="8899644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8249C-C0AE-425A-A0A2-64E4E312A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799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8249C-C0AE-425A-A0A2-64E4E312A7D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135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</p:grpSp>
      <p:sp>
        <p:nvSpPr>
          <p:cNvPr id="675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A8042-9B61-47CD-86F4-B548DE3D534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2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46D5F-2EC5-4935-A8FE-3FD05F6D8F9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3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0B5CF-A810-4FAA-B6DE-5B2BA90C1D3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52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es-ES" noProof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srgbClr val="000000"/>
                </a:solidFill>
              </a:rPr>
              <a:t>Juan Manuel Sinde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9F1CC-1E8B-4F76-BEFF-C7C323DC763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400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39ED0-A442-45FF-8494-6F025A8FD77C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12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6C5BC-7EAD-48BF-B44D-75D0218AAB6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57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30953-7F99-4D06-8DCD-00871A8D115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15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D9990-E82F-4DC8-857F-D45F2045F08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14C7-15B1-4D3C-8931-680B9740D02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54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F49BC-6AE9-4533-9C51-E8CD2034AE6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12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6BF1B-86EC-417E-A161-B327E73C1B3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240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0EAFA-F7E2-49D8-96BD-B3C566EAE48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06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665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65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65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3B976D-17A8-43D2-B555-17DE67F666E2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5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xzwxOcbsH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b="1" dirty="0" smtClean="0"/>
              <a:t> </a:t>
            </a:r>
            <a:endParaRPr lang="es-ES" sz="4400" b="1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4400" b="1" dirty="0" smtClean="0">
                <a:solidFill>
                  <a:schemeClr val="tx2"/>
                </a:solidFill>
              </a:rPr>
              <a:t>Současné </a:t>
            </a:r>
            <a:r>
              <a:rPr lang="cs-CZ" sz="4400" b="1" dirty="0">
                <a:solidFill>
                  <a:schemeClr val="tx2"/>
                </a:solidFill>
              </a:rPr>
              <a:t>evropské </a:t>
            </a:r>
            <a:r>
              <a:rPr lang="cs-CZ" sz="4400" b="1" dirty="0" smtClean="0">
                <a:solidFill>
                  <a:schemeClr val="tx2"/>
                </a:solidFill>
              </a:rPr>
              <a:t>iniciativy</a:t>
            </a:r>
            <a:r>
              <a:rPr lang="en-GB" sz="4400" b="1" dirty="0" smtClean="0">
                <a:solidFill>
                  <a:schemeClr val="tx2"/>
                </a:solidFill>
              </a:rPr>
              <a:t>: </a:t>
            </a:r>
          </a:p>
          <a:p>
            <a:pPr marL="0" indent="0" algn="ctr">
              <a:buNone/>
            </a:pPr>
            <a:r>
              <a:rPr lang="cs-CZ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Finanční </a:t>
            </a:r>
            <a:r>
              <a:rPr lang="cs-CZ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spoluúčast zaměstnanců </a:t>
            </a:r>
            <a:r>
              <a:rPr lang="cs-CZ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cs-CZ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FSZ) </a:t>
            </a:r>
            <a:r>
              <a:rPr lang="cs-CZ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Červen </a:t>
            </a:r>
            <a:r>
              <a:rPr lang="cs-CZ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2015</a:t>
            </a:r>
            <a:r>
              <a:rPr lang="cs-CZ" sz="4400" dirty="0"/>
              <a:t/>
            </a:r>
            <a:br>
              <a:rPr lang="cs-CZ" sz="4400" dirty="0"/>
            </a:br>
            <a:endParaRPr lang="en-GB" sz="4400" dirty="0"/>
          </a:p>
          <a:p>
            <a:pPr marL="0" indent="0" algn="ctr">
              <a:buNone/>
            </a:pP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3309516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/>
              <a:t>Akce EU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Studie „</a:t>
            </a:r>
            <a:r>
              <a:rPr lang="cs-CZ" sz="2400" b="1" dirty="0"/>
              <a:t>Podpora zaměstnaneckého vlastnictví a participace“, </a:t>
            </a:r>
            <a:r>
              <a:rPr lang="cs-CZ" sz="2400" dirty="0"/>
              <a:t>kterou z pověření DG MARKT vypracovala Inter-University Centre - Závěrečná zpráva byla publikována v říjnu 2014</a:t>
            </a:r>
            <a:r>
              <a:rPr lang="cs-CZ" sz="2400" dirty="0" smtClean="0"/>
              <a:t>.</a:t>
            </a:r>
          </a:p>
          <a:p>
            <a:r>
              <a:rPr lang="cs-CZ" sz="2400" dirty="0" smtClean="0"/>
              <a:t>EK rozhodla </a:t>
            </a:r>
            <a:r>
              <a:rPr lang="cs-CZ" sz="2400" dirty="0"/>
              <a:t>o zásadní restrukturalizaci nového generálního ředitelství zabývající se vnitřním trhem, průmyslem, podnikáním a malými a středními podniky, které bylo vytvořeno na začátku roku 2015 – DG </a:t>
            </a:r>
            <a:r>
              <a:rPr lang="cs-CZ" sz="2400" dirty="0" err="1" smtClean="0"/>
              <a:t>Growth</a:t>
            </a:r>
            <a:r>
              <a:rPr lang="cs-CZ" sz="2400" dirty="0" smtClean="0"/>
              <a:t> nicméně agenda FSZ patří do DG Justice</a:t>
            </a:r>
            <a:r>
              <a:rPr lang="cs-CZ" sz="2400" dirty="0"/>
              <a:t/>
            </a:r>
            <a:br>
              <a:rPr lang="cs-CZ" sz="2400" dirty="0"/>
            </a:br>
            <a:endParaRPr lang="en-US" sz="2400" dirty="0" smtClean="0"/>
          </a:p>
          <a:p>
            <a:endParaRPr lang="en-US" sz="2400" dirty="0" smtClean="0"/>
          </a:p>
          <a:p>
            <a:endParaRPr lang="en-US" sz="3600" dirty="0" smtClean="0"/>
          </a:p>
          <a:p>
            <a:pPr marL="0" indent="0">
              <a:buNone/>
            </a:pPr>
            <a:endParaRPr lang="es-ES" sz="3600" b="1" dirty="0"/>
          </a:p>
          <a:p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0276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s-CZ" sz="4400" b="1" dirty="0"/>
              <a:t>Pětibodový </a:t>
            </a:r>
            <a:r>
              <a:rPr lang="cs-CZ" sz="4400" b="1" dirty="0" smtClean="0"/>
              <a:t>plán pro FSZ:</a:t>
            </a:r>
            <a:endParaRPr lang="en-GB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b="1" dirty="0" smtClean="0"/>
              <a:t>1. Spus</a:t>
            </a:r>
            <a:r>
              <a:rPr lang="cs-CZ" sz="2400" b="1" dirty="0" smtClean="0"/>
              <a:t>tit </a:t>
            </a:r>
            <a:r>
              <a:rPr lang="cs-CZ" sz="2400" b="1" dirty="0"/>
              <a:t>virtuální </a:t>
            </a:r>
            <a:r>
              <a:rPr lang="cs-CZ" sz="2400" b="1" dirty="0" smtClean="0"/>
              <a:t>centrum;</a:t>
            </a:r>
            <a:r>
              <a:rPr lang="cs-CZ" sz="2400" b="1" dirty="0"/>
              <a:t/>
            </a:r>
            <a:br>
              <a:rPr lang="cs-CZ" sz="2400" b="1" dirty="0"/>
            </a:br>
            <a:r>
              <a:rPr lang="cs-CZ" sz="2400" b="1" dirty="0"/>
              <a:t>2. Vytvořit expertní skupinu </a:t>
            </a:r>
            <a:r>
              <a:rPr lang="cs-CZ" sz="2400" b="1" dirty="0" smtClean="0"/>
              <a:t>EK;</a:t>
            </a:r>
            <a:r>
              <a:rPr lang="cs-CZ" sz="2400" b="1" dirty="0"/>
              <a:t/>
            </a:r>
            <a:br>
              <a:rPr lang="cs-CZ" sz="2400" b="1" dirty="0"/>
            </a:br>
            <a:r>
              <a:rPr lang="cs-CZ" sz="2400" b="1" dirty="0"/>
              <a:t>3. Implementovat Akční program s cílem zvýšit </a:t>
            </a:r>
            <a:r>
              <a:rPr lang="cs-CZ" sz="2400" b="1" dirty="0" smtClean="0"/>
              <a:t>povědomí;</a:t>
            </a:r>
            <a:r>
              <a:rPr lang="cs-CZ" sz="2400" b="1" dirty="0"/>
              <a:t/>
            </a:r>
            <a:br>
              <a:rPr lang="cs-CZ" sz="2400" b="1" dirty="0"/>
            </a:br>
            <a:r>
              <a:rPr lang="cs-CZ" sz="2400" b="1" dirty="0"/>
              <a:t>4. Zavést </a:t>
            </a:r>
            <a:r>
              <a:rPr lang="cs-CZ" sz="2400" b="1" dirty="0" smtClean="0"/>
              <a:t>Kodex organizace FSZ ;</a:t>
            </a:r>
            <a:r>
              <a:rPr lang="cs-CZ" sz="2400" b="1" dirty="0"/>
              <a:t/>
            </a:r>
            <a:br>
              <a:rPr lang="cs-CZ" sz="2400" b="1" dirty="0"/>
            </a:br>
            <a:r>
              <a:rPr lang="cs-CZ" sz="2400" b="1" dirty="0"/>
              <a:t>5. </a:t>
            </a:r>
            <a:r>
              <a:rPr lang="cs-CZ" sz="2400" b="1" dirty="0" smtClean="0"/>
              <a:t>Vypracovat legislativní </a:t>
            </a:r>
            <a:r>
              <a:rPr lang="cs-CZ" sz="2400" b="1" dirty="0"/>
              <a:t>návrh na Společný </a:t>
            </a:r>
            <a:r>
              <a:rPr lang="cs-CZ" sz="2400" b="1" dirty="0" smtClean="0"/>
              <a:t>evropský režim</a:t>
            </a:r>
            <a:r>
              <a:rPr lang="cs-CZ" sz="2400" b="1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Studie </a:t>
            </a:r>
            <a:r>
              <a:rPr lang="cs-CZ" sz="2400" dirty="0"/>
              <a:t>ohledně implementace daňových </a:t>
            </a:r>
            <a:r>
              <a:rPr lang="cs-CZ" sz="2400" dirty="0" smtClean="0"/>
              <a:t>	úlev </a:t>
            </a:r>
            <a:r>
              <a:rPr lang="cs-CZ" sz="2400" dirty="0"/>
              <a:t>ukazují, že i malá </a:t>
            </a:r>
            <a:r>
              <a:rPr lang="cs-CZ" sz="2400" dirty="0" smtClean="0"/>
              <a:t>daňová podpora/úleva </a:t>
            </a:r>
            <a:r>
              <a:rPr lang="cs-CZ" sz="2400" dirty="0"/>
              <a:t>způsobuje velký </a:t>
            </a:r>
            <a:r>
              <a:rPr lang="cs-CZ" sz="2400" dirty="0" smtClean="0"/>
              <a:t>	pobízející </a:t>
            </a:r>
            <a:r>
              <a:rPr lang="cs-CZ" sz="2400" dirty="0"/>
              <a:t>efekt. </a:t>
            </a:r>
            <a:r>
              <a:rPr lang="cs-CZ" sz="3200" dirty="0"/>
              <a:t/>
            </a:r>
            <a:br>
              <a:rPr lang="cs-CZ" sz="3200" dirty="0"/>
            </a:br>
            <a:r>
              <a:rPr lang="cs-CZ" sz="2800" dirty="0"/>
              <a:t/>
            </a:r>
            <a:br>
              <a:rPr lang="cs-CZ" sz="2800" dirty="0"/>
            </a:br>
            <a:endParaRPr lang="es-ES" sz="3600" b="1" dirty="0"/>
          </a:p>
          <a:p>
            <a:pPr marL="742950" indent="-742950">
              <a:buAutoNum type="arabicPeriod"/>
            </a:pPr>
            <a:endParaRPr lang="es-ES" sz="3600" b="1" dirty="0"/>
          </a:p>
          <a:p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750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548680"/>
            <a:ext cx="7437512" cy="1296144"/>
          </a:xfrm>
        </p:spPr>
        <p:txBody>
          <a:bodyPr>
            <a:normAutofit fontScale="90000"/>
          </a:bodyPr>
          <a:lstStyle/>
          <a:p>
            <a:r>
              <a:rPr lang="cs-CZ" sz="4800" dirty="0"/>
              <a:t/>
            </a:r>
            <a:br>
              <a:rPr lang="cs-CZ" sz="4800" dirty="0"/>
            </a:br>
            <a:r>
              <a:rPr lang="cs-CZ" sz="4800" dirty="0" smtClean="0"/>
              <a:t/>
            </a:r>
            <a:br>
              <a:rPr lang="cs-CZ" sz="4800" dirty="0" smtClean="0"/>
            </a:br>
            <a:r>
              <a:rPr lang="cs-CZ" sz="4800" dirty="0"/>
              <a:t/>
            </a:r>
            <a:br>
              <a:rPr lang="cs-CZ" sz="4800" dirty="0"/>
            </a:br>
            <a:r>
              <a:rPr lang="cs-CZ" sz="4800" dirty="0" smtClean="0"/>
              <a:t/>
            </a:r>
            <a:br>
              <a:rPr lang="cs-CZ" sz="4800" dirty="0" smtClean="0"/>
            </a:br>
            <a:r>
              <a:rPr lang="cs-CZ" sz="4800" dirty="0"/>
              <a:t/>
            </a:r>
            <a:br>
              <a:rPr lang="cs-CZ" sz="4800" dirty="0"/>
            </a:br>
            <a:r>
              <a:rPr lang="cs-CZ" sz="4800" dirty="0" smtClean="0"/>
              <a:t>      </a:t>
            </a:r>
            <a:br>
              <a:rPr lang="cs-CZ" sz="4800" dirty="0" smtClean="0"/>
            </a:br>
            <a:r>
              <a:rPr lang="cs-CZ" sz="4800" b="1" dirty="0" smtClean="0"/>
              <a:t>1</a:t>
            </a:r>
            <a:r>
              <a:rPr lang="cs-CZ" sz="4800" b="1" dirty="0"/>
              <a:t>. Spustit virtuální </a:t>
            </a:r>
            <a:r>
              <a:rPr lang="cs-CZ" sz="4800" b="1" dirty="0" smtClean="0"/>
              <a:t>centrum pro </a:t>
            </a:r>
            <a:r>
              <a:rPr lang="cs-CZ" sz="4800" b="1" dirty="0"/>
              <a:t>FSZ</a:t>
            </a:r>
            <a:r>
              <a:rPr lang="cs-CZ" dirty="0"/>
              <a:t/>
            </a:r>
            <a:br>
              <a:rPr lang="cs-CZ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0013" y="1700808"/>
            <a:ext cx="7313612" cy="4241205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Akce 1</a:t>
            </a:r>
            <a:r>
              <a:rPr lang="cs-CZ" sz="2800" dirty="0"/>
              <a:t>: Poskytnout on-line nástroj, který by mohl být nahrán na různých internetových stránkách, a který by umožnil snadný přístup k informacím o FSZ v celé EU-28;</a:t>
            </a:r>
            <a:br>
              <a:rPr lang="cs-CZ" sz="2800" dirty="0"/>
            </a:br>
            <a:r>
              <a:rPr lang="cs-CZ" sz="2800" b="1" dirty="0"/>
              <a:t>Akce 2</a:t>
            </a:r>
            <a:r>
              <a:rPr lang="cs-CZ" sz="2800" dirty="0"/>
              <a:t>: Doplnit on-line nástroj o efektivní daňový kalkulátor daňových sazeb umožňující porovnávat příspěvky na sociální zabezpečení a zdanění FSZ v 28 členských </a:t>
            </a:r>
            <a:r>
              <a:rPr lang="cs-CZ" sz="2800" dirty="0" smtClean="0"/>
              <a:t>státech.</a:t>
            </a: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/>
              <a:t/>
            </a:r>
            <a:br>
              <a:rPr lang="cs-CZ" sz="3200" dirty="0"/>
            </a:b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559788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b="1" dirty="0" smtClean="0"/>
              <a:t>2</a:t>
            </a:r>
            <a:r>
              <a:rPr lang="cs-CZ" sz="4000" b="1" dirty="0"/>
              <a:t>.</a:t>
            </a:r>
            <a:r>
              <a:rPr lang="cs-CZ" sz="4000" dirty="0"/>
              <a:t> </a:t>
            </a:r>
            <a:r>
              <a:rPr lang="cs-CZ" sz="4000" b="1" dirty="0"/>
              <a:t>Vytvořit </a:t>
            </a:r>
            <a:r>
              <a:rPr lang="cs-CZ" sz="4000" b="1" dirty="0" smtClean="0"/>
              <a:t>expertní skupinu Evropské komise </a:t>
            </a:r>
            <a:endParaRPr lang="en-GB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b="1" dirty="0"/>
              <a:t>Akce 3</a:t>
            </a:r>
            <a:r>
              <a:rPr lang="cs-CZ" sz="2000" dirty="0"/>
              <a:t>: Skupina odborníků na FSZ bude mít tyto úkoly</a:t>
            </a:r>
            <a:r>
              <a:rPr lang="cs-CZ" sz="2000" dirty="0" smtClean="0"/>
              <a:t>:</a:t>
            </a:r>
          </a:p>
          <a:p>
            <a:r>
              <a:rPr lang="cs-CZ" sz="2000" dirty="0" smtClean="0"/>
              <a:t>Dávat </a:t>
            </a:r>
            <a:r>
              <a:rPr lang="cs-CZ" sz="2000" dirty="0"/>
              <a:t>pravidelná </a:t>
            </a:r>
            <a:r>
              <a:rPr lang="cs-CZ" sz="2000" dirty="0" smtClean="0"/>
              <a:t>doporučení politik týkajících se </a:t>
            </a:r>
            <a:r>
              <a:rPr lang="cs-CZ" sz="2000" dirty="0"/>
              <a:t>FSZ </a:t>
            </a:r>
            <a:r>
              <a:rPr lang="cs-CZ" sz="2000" dirty="0" smtClean="0"/>
              <a:t> a dávat </a:t>
            </a:r>
            <a:r>
              <a:rPr lang="cs-CZ" sz="2000" dirty="0"/>
              <a:t>je k dispozici prostřednictvím Virtuálního Centra pro FSZ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Připravit </a:t>
            </a:r>
            <a:r>
              <a:rPr lang="cs-CZ" sz="2000" dirty="0"/>
              <a:t>vypracování Kodexu </a:t>
            </a:r>
            <a:r>
              <a:rPr lang="cs-CZ" sz="2000" dirty="0" smtClean="0"/>
              <a:t>organizace </a:t>
            </a:r>
            <a:r>
              <a:rPr lang="cs-CZ" sz="2000" dirty="0"/>
              <a:t>pro FSZ na základě kompilace informací o standardních vzorech a na pokynech pro zaměstnance a plynule zlepšovat sadu nástrojů řídících FSZ. </a:t>
            </a:r>
            <a:endParaRPr lang="cs-CZ" sz="2000" dirty="0" smtClean="0"/>
          </a:p>
          <a:p>
            <a:r>
              <a:rPr lang="cs-CZ" sz="2000" dirty="0" smtClean="0"/>
              <a:t>Pomáhat </a:t>
            </a:r>
            <a:r>
              <a:rPr lang="cs-CZ" sz="2000" dirty="0"/>
              <a:t>Komisi při kontrole proveditelnosti a připravit potenciální budoucí návrh legislativy FSZ.</a:t>
            </a:r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6384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s-CZ" b="1" dirty="0"/>
              <a:t>3.</a:t>
            </a:r>
            <a:r>
              <a:rPr lang="cs-CZ" dirty="0"/>
              <a:t> </a:t>
            </a:r>
            <a:r>
              <a:rPr lang="cs-CZ" b="1" dirty="0"/>
              <a:t>Implementovat Akční program s cílem zvýšit povědomí o FSZ</a:t>
            </a:r>
            <a:r>
              <a:rPr lang="cs-CZ" dirty="0"/>
              <a:t> </a:t>
            </a:r>
            <a:endParaRPr lang="en-GB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b="1" dirty="0"/>
              <a:t>Akce 4</a:t>
            </a:r>
            <a:r>
              <a:rPr lang="cs-CZ" sz="2400" dirty="0"/>
              <a:t>: Zahájit informační kampaň a zapojit zaměstnavatele, zástupce zaměstnanců a další zúčastněné </a:t>
            </a:r>
            <a:r>
              <a:rPr lang="cs-CZ" sz="2400" dirty="0" smtClean="0"/>
              <a:t>strany s včetně PR strategie</a:t>
            </a:r>
            <a:r>
              <a:rPr lang="cs-CZ" sz="2400" i="1" dirty="0" smtClean="0"/>
              <a:t>.</a:t>
            </a:r>
          </a:p>
          <a:p>
            <a:pPr marL="0" indent="0">
              <a:buNone/>
            </a:pPr>
            <a:r>
              <a:rPr lang="cs-CZ" sz="2400" dirty="0"/>
              <a:t/>
            </a:r>
            <a:br>
              <a:rPr lang="cs-CZ" sz="2400" dirty="0"/>
            </a:br>
            <a:r>
              <a:rPr lang="cs-CZ" sz="2400" b="1" dirty="0"/>
              <a:t>Akce 5</a:t>
            </a:r>
            <a:r>
              <a:rPr lang="cs-CZ" sz="2400" dirty="0"/>
              <a:t>: Vytvořit soubor opatření k zvyšování povědomí o </a:t>
            </a:r>
            <a:r>
              <a:rPr lang="cs-CZ" sz="2400" dirty="0" smtClean="0"/>
              <a:t>FSZ, </a:t>
            </a:r>
            <a:r>
              <a:rPr lang="cs-CZ" sz="2400" dirty="0"/>
              <a:t>např. přidělit aktivity související s FSZ jednomu konkrétnímu komisaři odpovědnému za </a:t>
            </a:r>
            <a:r>
              <a:rPr lang="cs-CZ" sz="2400" dirty="0" smtClean="0"/>
              <a:t>FSZ</a:t>
            </a:r>
            <a:endParaRPr lang="es-ES" sz="2400" dirty="0"/>
          </a:p>
          <a:p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6384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s-CZ" b="1" dirty="0"/>
              <a:t>3.</a:t>
            </a:r>
            <a:r>
              <a:rPr lang="cs-CZ" dirty="0"/>
              <a:t> </a:t>
            </a:r>
            <a:r>
              <a:rPr lang="cs-CZ" b="1" dirty="0"/>
              <a:t>Implementovat Akční program s cílem zvýšit povědomí o FSZ</a:t>
            </a:r>
            <a:r>
              <a:rPr lang="cs-CZ" dirty="0"/>
              <a:t> </a:t>
            </a:r>
            <a:endParaRPr lang="en-GB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0013" y="1628800"/>
            <a:ext cx="7313612" cy="4313213"/>
          </a:xfrm>
        </p:spPr>
        <p:txBody>
          <a:bodyPr/>
          <a:lstStyle/>
          <a:p>
            <a:r>
              <a:rPr lang="cs-CZ" sz="2400" dirty="0" smtClean="0"/>
              <a:t>Rozvíjet </a:t>
            </a:r>
            <a:r>
              <a:rPr lang="cs-CZ" sz="2400" dirty="0"/>
              <a:t>síť evropských úředníků a politiků zajímajících se  o FSZ z různých politických orgánů na úrovni EU</a:t>
            </a:r>
            <a:r>
              <a:rPr lang="cs-CZ" sz="2400" dirty="0" smtClean="0"/>
              <a:t>.</a:t>
            </a:r>
          </a:p>
          <a:p>
            <a:r>
              <a:rPr lang="cs-CZ" sz="2400" dirty="0" smtClean="0"/>
              <a:t>Popularizovat </a:t>
            </a:r>
            <a:r>
              <a:rPr lang="cs-CZ" sz="2400" dirty="0"/>
              <a:t>FSZ v médiích - vstřícným způsobem, např. informační letáky nebo krátkými videoklipy, např. - </a:t>
            </a:r>
            <a:r>
              <a:rPr lang="cs-CZ" sz="2400" i="1" dirty="0">
                <a:hlinkClick r:id="rId2"/>
              </a:rPr>
              <a:t>https://</a:t>
            </a:r>
            <a:r>
              <a:rPr lang="cs-CZ" sz="2400" i="1" dirty="0" smtClean="0">
                <a:hlinkClick r:id="rId2"/>
              </a:rPr>
              <a:t>www.youtube.com/watch?v=yxzwxOcbsHM</a:t>
            </a:r>
            <a:endParaRPr lang="cs-CZ" sz="2400" i="1" dirty="0" smtClean="0"/>
          </a:p>
          <a:p>
            <a:r>
              <a:rPr lang="cs-CZ" sz="2400" dirty="0" smtClean="0"/>
              <a:t>Provést </a:t>
            </a:r>
            <a:r>
              <a:rPr lang="cs-CZ" sz="2400" dirty="0"/>
              <a:t>další propagační akce, </a:t>
            </a:r>
            <a:r>
              <a:rPr lang="cs-CZ" sz="2400" dirty="0" smtClean="0"/>
              <a:t>např.</a:t>
            </a:r>
            <a:r>
              <a:rPr lang="cs-CZ" sz="2400" dirty="0">
                <a:sym typeface="Symbol"/>
              </a:rPr>
              <a:t> </a:t>
            </a:r>
            <a:r>
              <a:rPr lang="cs-CZ" sz="2400" dirty="0" smtClean="0"/>
              <a:t>zavést </a:t>
            </a:r>
            <a:r>
              <a:rPr lang="cs-CZ" sz="2400" dirty="0"/>
              <a:t>Evropský den FSZ</a:t>
            </a:r>
            <a:r>
              <a:rPr lang="cs-CZ" sz="2400" dirty="0" smtClean="0"/>
              <a:t>.</a:t>
            </a:r>
            <a:br>
              <a:rPr lang="cs-CZ" sz="2400" dirty="0" smtClean="0"/>
            </a:br>
            <a:endParaRPr lang="en-US" sz="2400" dirty="0"/>
          </a:p>
          <a:p>
            <a:pPr marL="0" indent="0">
              <a:buNone/>
            </a:pPr>
            <a:endParaRPr lang="es-ES" sz="3600" b="1" dirty="0"/>
          </a:p>
          <a:p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80760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s-CZ" sz="4000" b="1" dirty="0"/>
              <a:t>4. Zavést Kodex </a:t>
            </a:r>
            <a:r>
              <a:rPr lang="cs-CZ" sz="4000" b="1" dirty="0" smtClean="0"/>
              <a:t>organizace FSZ</a:t>
            </a:r>
            <a:endParaRPr lang="en-GB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b="1" dirty="0"/>
              <a:t>Akce 6</a:t>
            </a:r>
            <a:r>
              <a:rPr lang="cs-CZ" sz="2800" dirty="0"/>
              <a:t>: Vypracovat standardní šablony pro FSZ na základě osvědčených postupů vyplývající z Pilotního projektu EU. Takové standardní šablony by </a:t>
            </a:r>
            <a:r>
              <a:rPr lang="cs-CZ" sz="2800" dirty="0" smtClean="0"/>
              <a:t>měly být </a:t>
            </a:r>
            <a:r>
              <a:rPr lang="cs-CZ" sz="2800" dirty="0"/>
              <a:t>obecné povahy, přihlížely by k různému </a:t>
            </a:r>
            <a:r>
              <a:rPr lang="cs-CZ" sz="2800" dirty="0" smtClean="0"/>
              <a:t>prostředí </a:t>
            </a:r>
            <a:r>
              <a:rPr lang="cs-CZ" sz="2800" dirty="0"/>
              <a:t>i různým tradicím FSZ, stejně jako k různým typům </a:t>
            </a:r>
            <a:r>
              <a:rPr lang="cs-CZ" sz="2800" dirty="0" smtClean="0"/>
              <a:t>firem</a:t>
            </a:r>
            <a:r>
              <a:rPr lang="cs-CZ" sz="2800" dirty="0"/>
              <a:t>. </a:t>
            </a:r>
            <a:endParaRPr lang="es-ES" sz="2800" dirty="0" smtClean="0"/>
          </a:p>
          <a:p>
            <a:pPr marL="0" indent="0">
              <a:buNone/>
            </a:pPr>
            <a:endParaRPr lang="es-ES" sz="3600" b="1" dirty="0"/>
          </a:p>
          <a:p>
            <a:pPr marL="742950" indent="-742950">
              <a:buAutoNum type="arabicPeriod"/>
            </a:pPr>
            <a:endParaRPr lang="es-ES" sz="3600" b="1" dirty="0"/>
          </a:p>
          <a:p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6384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s-CZ" sz="4400" b="1" dirty="0"/>
              <a:t>4. Zavést Kodex </a:t>
            </a:r>
            <a:r>
              <a:rPr lang="cs-CZ" sz="4400" b="1" dirty="0" smtClean="0"/>
              <a:t>organizace </a:t>
            </a:r>
            <a:r>
              <a:rPr lang="cs-CZ" sz="4400" b="1" dirty="0"/>
              <a:t>pro FSZ</a:t>
            </a:r>
            <a:endParaRPr lang="en-GB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0013" y="1556792"/>
            <a:ext cx="7313612" cy="4385221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Akce 7</a:t>
            </a:r>
            <a:r>
              <a:rPr lang="cs-CZ" sz="2800" dirty="0"/>
              <a:t>: Vypracovat pokyny či doporučení pro zaměstnance o FSZ popisující přehledným způsobem pojem FSZ, možnosti pro zaměstnance, stejně jako potenciální nástrahy.</a:t>
            </a:r>
            <a:br>
              <a:rPr lang="cs-CZ" sz="2800" dirty="0"/>
            </a:br>
            <a:r>
              <a:rPr lang="cs-CZ" sz="2800" dirty="0"/>
              <a:t>Standardní šablony a pokyny či doporučení pro zaměstnance </a:t>
            </a:r>
            <a:r>
              <a:rPr lang="cs-CZ" sz="2800" dirty="0" smtClean="0"/>
              <a:t>by mohly </a:t>
            </a:r>
            <a:r>
              <a:rPr lang="cs-CZ" sz="2800" dirty="0"/>
              <a:t>být dány k dispozici prostřednictvím virtuálního centra pro FSZ.</a:t>
            </a:r>
            <a:br>
              <a:rPr lang="cs-CZ" sz="2800" dirty="0"/>
            </a:br>
            <a:endParaRPr lang="es-ES" sz="2800" dirty="0" smtClean="0"/>
          </a:p>
          <a:p>
            <a:pPr marL="0" indent="0">
              <a:buNone/>
            </a:pPr>
            <a:endParaRPr lang="es-ES" sz="3600" b="1" dirty="0"/>
          </a:p>
          <a:p>
            <a:pPr marL="742950" indent="-742950">
              <a:buAutoNum type="arabicPeriod"/>
            </a:pPr>
            <a:endParaRPr lang="es-ES" sz="3600" b="1" dirty="0"/>
          </a:p>
          <a:p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64674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0013" y="116632"/>
            <a:ext cx="7313612" cy="1327993"/>
          </a:xfrm>
        </p:spPr>
        <p:txBody>
          <a:bodyPr/>
          <a:lstStyle/>
          <a:p>
            <a:pPr marL="0" indent="0"/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6000" dirty="0"/>
              <a:t/>
            </a:r>
            <a:br>
              <a:rPr lang="cs-CZ" sz="6000" dirty="0"/>
            </a:br>
            <a:r>
              <a:rPr lang="cs-CZ" sz="3200" b="1" dirty="0"/>
              <a:t>5. Vypracovat legislativní návrh na Společný evropský režim pro FSZ</a:t>
            </a:r>
            <a:endParaRPr lang="en-GB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cs-CZ" sz="2600" b="1" dirty="0"/>
              <a:t>Akce 8</a:t>
            </a:r>
            <a:r>
              <a:rPr lang="cs-CZ" sz="2600" dirty="0"/>
              <a:t>: Ověřit právní základ a možnosti vytvoření Společného </a:t>
            </a:r>
            <a:r>
              <a:rPr lang="cs-CZ" sz="2600" dirty="0" smtClean="0"/>
              <a:t>evropského </a:t>
            </a:r>
            <a:r>
              <a:rPr lang="cs-CZ" sz="2600" dirty="0"/>
              <a:t>režimu pro </a:t>
            </a:r>
            <a:r>
              <a:rPr lang="cs-CZ" sz="2600" dirty="0" smtClean="0"/>
              <a:t>FSZ </a:t>
            </a:r>
            <a:r>
              <a:rPr lang="cs-CZ" sz="2600" dirty="0"/>
              <a:t>jak </a:t>
            </a:r>
            <a:r>
              <a:rPr lang="cs-CZ" sz="2600" dirty="0" smtClean="0"/>
              <a:t>to požaduje </a:t>
            </a:r>
            <a:r>
              <a:rPr lang="cs-CZ" sz="2600" dirty="0"/>
              <a:t>usnesení Evropského parlamentu </a:t>
            </a:r>
            <a:r>
              <a:rPr lang="cs-CZ" sz="2600" dirty="0" smtClean="0"/>
              <a:t>z roku 2014</a:t>
            </a:r>
            <a:r>
              <a:rPr lang="cs-CZ" sz="2600" dirty="0"/>
              <a:t>. Takový dobrovolný druhý režim by fungoval souběžně s vnitrostátními právními předpisy a vyrovnal by </a:t>
            </a:r>
            <a:r>
              <a:rPr lang="cs-CZ" sz="2600" dirty="0" smtClean="0"/>
              <a:t>startovní čáru pro využití FSZ</a:t>
            </a:r>
            <a:r>
              <a:rPr lang="cs-CZ" sz="2600" dirty="0" smtClean="0"/>
              <a:t>.</a:t>
            </a:r>
            <a:r>
              <a:rPr lang="en-GB" sz="2600" dirty="0"/>
              <a:t> </a:t>
            </a:r>
            <a:r>
              <a:rPr lang="cs-CZ" sz="2600" dirty="0" smtClean="0"/>
              <a:t>Studie ohledně implementace daňových úlev ukazují, že i malá daňová podpora/úleva způsobuje velký pobízející efekt. </a:t>
            </a:r>
            <a:r>
              <a:rPr lang="cs-CZ" sz="2800" dirty="0"/>
              <a:t/>
            </a:r>
            <a:br>
              <a:rPr lang="cs-CZ" sz="2800" dirty="0"/>
            </a:br>
            <a:endParaRPr lang="es-ES" sz="2800" dirty="0"/>
          </a:p>
          <a:p>
            <a:pPr marL="0" indent="0">
              <a:buNone/>
            </a:pPr>
            <a:endParaRPr lang="es-ES" sz="3600" b="1" dirty="0"/>
          </a:p>
          <a:p>
            <a:pPr marL="742950" indent="-742950">
              <a:buAutoNum type="arabicPeriod"/>
            </a:pPr>
            <a:endParaRPr lang="es-ES" sz="3600" b="1" dirty="0"/>
          </a:p>
          <a:p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3228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z="4900" b="1" dirty="0" smtClean="0"/>
              <a:t>      EU A</a:t>
            </a:r>
            <a:r>
              <a:rPr lang="cs-CZ" sz="4900" b="1" dirty="0" err="1" smtClean="0"/>
              <a:t>kce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3200" dirty="0"/>
              <a:t>Tabulka</a:t>
            </a:r>
            <a:r>
              <a:rPr lang="cs-CZ" sz="3200" dirty="0" smtClean="0"/>
              <a:t>:</a:t>
            </a:r>
          </a:p>
          <a:p>
            <a:pPr marL="0" indent="0">
              <a:buNone/>
            </a:pP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 smtClean="0"/>
              <a:t>Klasifikace členských států </a:t>
            </a:r>
            <a:r>
              <a:rPr lang="cs-CZ" sz="3200" dirty="0"/>
              <a:t>EU podle intenzity </a:t>
            </a:r>
            <a:r>
              <a:rPr lang="cs-CZ" sz="3200" dirty="0" smtClean="0"/>
              <a:t>regulačních </a:t>
            </a:r>
            <a:r>
              <a:rPr lang="cs-CZ" sz="3200" dirty="0"/>
              <a:t>a podpůrných opatření pro FSZ </a:t>
            </a:r>
            <a:br>
              <a:rPr lang="cs-CZ" sz="3200" dirty="0"/>
            </a:b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367401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/>
              <a:t>Základy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0013" y="1484784"/>
            <a:ext cx="7313612" cy="4457229"/>
          </a:xfrm>
        </p:spPr>
        <p:txBody>
          <a:bodyPr/>
          <a:lstStyle/>
          <a:p>
            <a:r>
              <a:rPr lang="cs-CZ" sz="2800" dirty="0"/>
              <a:t>Začalo to </a:t>
            </a:r>
            <a:r>
              <a:rPr lang="en-GB" sz="2800" dirty="0" smtClean="0"/>
              <a:t>m</a:t>
            </a:r>
            <a:r>
              <a:rPr lang="cs-CZ" sz="2800" dirty="0" err="1" smtClean="0"/>
              <a:t>ým</a:t>
            </a:r>
            <a:r>
              <a:rPr lang="cs-CZ" sz="2800" dirty="0" smtClean="0"/>
              <a:t> pobytem v</a:t>
            </a:r>
            <a:r>
              <a:rPr lang="cs-CZ" sz="2800" dirty="0"/>
              <a:t> Baskicku, kde žije 2.2 mil. obyvatel, a to v provincii </a:t>
            </a:r>
            <a:r>
              <a:rPr lang="cs-CZ" sz="2800" dirty="0" err="1"/>
              <a:t>Gipuzkoa</a:t>
            </a:r>
            <a:r>
              <a:rPr lang="cs-CZ" sz="2800" dirty="0"/>
              <a:t> s 710,000 obyvateli. </a:t>
            </a:r>
            <a:r>
              <a:rPr lang="cs-CZ" sz="2800" dirty="0" smtClean="0"/>
              <a:t>Tam </a:t>
            </a:r>
            <a:r>
              <a:rPr lang="cs-CZ" sz="2800" dirty="0"/>
              <a:t>sociální ekonomika představuje 10% zaměstnanosti. Z tohoto zhruba 50 % je ve zpracovatelském průmyslu. </a:t>
            </a:r>
            <a:endParaRPr lang="en-GB" sz="2800" dirty="0"/>
          </a:p>
          <a:p>
            <a:r>
              <a:rPr lang="cs-CZ" sz="2800" dirty="0"/>
              <a:t>V </a:t>
            </a:r>
            <a:r>
              <a:rPr lang="cs-CZ" sz="2800" dirty="0" err="1" smtClean="0"/>
              <a:t>Gipuzkoa</a:t>
            </a:r>
            <a:r>
              <a:rPr lang="cs-CZ" sz="2800" dirty="0" smtClean="0"/>
              <a:t> je </a:t>
            </a:r>
            <a:r>
              <a:rPr lang="cs-CZ" sz="2800" dirty="0"/>
              <a:t>zhruba 15 pracovních míst v sociální ekonomice na jeden kilometr čtvereční kilometr.</a:t>
            </a:r>
            <a:br>
              <a:rPr lang="cs-CZ" sz="2800" dirty="0"/>
            </a:br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2582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 smtClean="0"/>
              <a:t>Závěr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0013" y="1484784"/>
            <a:ext cx="7313612" cy="4457229"/>
          </a:xfrm>
        </p:spPr>
        <p:txBody>
          <a:bodyPr/>
          <a:lstStyle/>
          <a:p>
            <a:r>
              <a:rPr lang="cs-CZ" sz="2400" i="1" dirty="0"/>
              <a:t>"Můžeme mít demokracii v této zemi, nebo můžeme mít velké bohatství koncentrované v rukou několika vyvolených ale nemůžeme mít obojí." Louis D. Brandeis, </a:t>
            </a:r>
            <a:r>
              <a:rPr lang="cs-CZ" sz="2400" i="1" dirty="0" smtClean="0"/>
              <a:t>soudce </a:t>
            </a:r>
            <a:r>
              <a:rPr lang="cs-CZ" sz="2400" i="1" dirty="0"/>
              <a:t>Nejvyššího soudu </a:t>
            </a:r>
            <a:r>
              <a:rPr lang="cs-CZ" sz="2400" i="1" dirty="0" smtClean="0"/>
              <a:t>USA, 1941.</a:t>
            </a:r>
            <a:endParaRPr lang="en-GB" sz="2400" i="1" dirty="0"/>
          </a:p>
          <a:p>
            <a:r>
              <a:rPr lang="cs-CZ" sz="2400" dirty="0" smtClean="0"/>
              <a:t>Citát</a:t>
            </a:r>
            <a:r>
              <a:rPr lang="en-GB" sz="2400" dirty="0" smtClean="0"/>
              <a:t> </a:t>
            </a:r>
            <a:r>
              <a:rPr lang="en-GB" sz="2400" dirty="0" err="1" smtClean="0"/>
              <a:t>pou</a:t>
            </a:r>
            <a:r>
              <a:rPr lang="cs-CZ" sz="2400" dirty="0" smtClean="0"/>
              <a:t>žívaný profesorem Sociální </a:t>
            </a:r>
            <a:r>
              <a:rPr lang="cs-CZ" sz="2400" dirty="0"/>
              <a:t>ekonomie a družstevního podnikání </a:t>
            </a:r>
            <a:r>
              <a:rPr lang="cs-CZ" sz="2400" dirty="0" smtClean="0"/>
              <a:t>Frederik </a:t>
            </a:r>
            <a:r>
              <a:rPr lang="cs-CZ" sz="2400" dirty="0" err="1" smtClean="0"/>
              <a:t>Freundlich</a:t>
            </a:r>
            <a:r>
              <a:rPr lang="cs-CZ" sz="2400" dirty="0"/>
              <a:t> </a:t>
            </a:r>
            <a:r>
              <a:rPr lang="cs-CZ" sz="2400" dirty="0" smtClean="0"/>
              <a:t>z </a:t>
            </a:r>
            <a:r>
              <a:rPr lang="cs-CZ" sz="2400" dirty="0" err="1"/>
              <a:t>Mondragon</a:t>
            </a:r>
            <a:r>
              <a:rPr lang="cs-CZ" sz="2400" dirty="0"/>
              <a:t> </a:t>
            </a:r>
            <a:r>
              <a:rPr lang="cs-CZ" sz="2400" dirty="0" smtClean="0"/>
              <a:t>University.</a:t>
            </a:r>
            <a:endParaRPr lang="en-GB" sz="2400" dirty="0"/>
          </a:p>
          <a:p>
            <a:r>
              <a:rPr lang="cs-CZ" sz="2400" dirty="0" err="1"/>
              <a:t>Eskerrik</a:t>
            </a:r>
            <a:r>
              <a:rPr lang="cs-CZ" sz="2400" dirty="0"/>
              <a:t> </a:t>
            </a:r>
            <a:r>
              <a:rPr lang="cs-CZ" sz="2400" dirty="0" smtClean="0"/>
              <a:t>ASKO</a:t>
            </a:r>
            <a:endParaRPr lang="en-GB" sz="2400" dirty="0"/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jana.maussen@post.harvard.edu</a:t>
            </a:r>
            <a:endParaRPr lang="en-GB" sz="2400" dirty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4058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 smtClean="0"/>
              <a:t>Základy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0013" y="1556792"/>
            <a:ext cx="7313612" cy="4385221"/>
          </a:xfrm>
        </p:spPr>
        <p:txBody>
          <a:bodyPr/>
          <a:lstStyle/>
          <a:p>
            <a:pPr>
              <a:buFont typeface="Wingdings" charset="2"/>
              <a:buChar char=""/>
            </a:pPr>
            <a:r>
              <a:rPr lang="cs-CZ" sz="2400" b="1" dirty="0">
                <a:solidFill>
                  <a:srgbClr val="000000"/>
                </a:solidFill>
                <a:ea typeface="DejaVu Sans"/>
              </a:rPr>
              <a:t>Domnívám se, že jedná o jednu z nejvyšších koncentrací takových pracovních míst na světě.</a:t>
            </a:r>
            <a:r>
              <a:rPr lang="cs-CZ" sz="2400" i="1" dirty="0">
                <a:solidFill>
                  <a:srgbClr val="000000"/>
                </a:solidFill>
                <a:ea typeface="DejaVu Sans"/>
              </a:rPr>
              <a:t> - Podobně je tomu s koncentrací výborných restaurací, pokud jde o počet </a:t>
            </a:r>
            <a:r>
              <a:rPr lang="cs-CZ" sz="2400" i="1" dirty="0" err="1">
                <a:solidFill>
                  <a:srgbClr val="000000"/>
                </a:solidFill>
                <a:ea typeface="DejaVu Sans"/>
              </a:rPr>
              <a:t>michelinských</a:t>
            </a:r>
            <a:r>
              <a:rPr lang="cs-CZ" sz="2400" i="1" dirty="0">
                <a:solidFill>
                  <a:srgbClr val="000000"/>
                </a:solidFill>
                <a:ea typeface="DejaVu Sans"/>
              </a:rPr>
              <a:t> hvězdiček na čtvereční kilometr  :-).</a:t>
            </a:r>
            <a:endParaRPr lang="cs-CZ" sz="2400" dirty="0"/>
          </a:p>
          <a:p>
            <a:pPr>
              <a:buFont typeface="Wingdings" charset="2"/>
              <a:buChar char=""/>
            </a:pPr>
            <a:r>
              <a:rPr lang="cs-CZ" sz="2400" dirty="0">
                <a:solidFill>
                  <a:srgbClr val="000000"/>
                </a:solidFill>
                <a:ea typeface="DejaVu Sans"/>
              </a:rPr>
              <a:t>Rozhodla jsem se, že Baskicko je vynikající příklad pro případovou studii na téma FSZ, zvláště proto, že se dají najít zajímavé paralely mezi ČR a touto oblastí na severu Španělska.</a:t>
            </a:r>
            <a:endParaRPr lang="cs-CZ" sz="2400" dirty="0"/>
          </a:p>
          <a:p>
            <a:pPr marL="0" indent="0">
              <a:buNone/>
            </a:pPr>
            <a:r>
              <a:rPr lang="cs-CZ" sz="2800" dirty="0"/>
              <a:t/>
            </a:r>
            <a:br>
              <a:rPr lang="cs-CZ" sz="2800" dirty="0"/>
            </a:br>
            <a:endParaRPr lang="en-GB" sz="2400" dirty="0"/>
          </a:p>
          <a:p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400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Případová studie: Baskicko / Česká republika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0013" y="1412776"/>
            <a:ext cx="7313612" cy="4529237"/>
          </a:xfrm>
        </p:spPr>
        <p:txBody>
          <a:bodyPr/>
          <a:lstStyle/>
          <a:p>
            <a:pPr marL="0" indent="0">
              <a:buNone/>
            </a:pPr>
            <a:r>
              <a:rPr lang="cs-CZ" sz="2800" dirty="0"/>
              <a:t>1. Baskicko prošlo před 40 lety přechodem od autoritativního režimu k </a:t>
            </a:r>
            <a:r>
              <a:rPr lang="cs-CZ" sz="2800" dirty="0" smtClean="0"/>
              <a:t>demokracii, </a:t>
            </a:r>
            <a:r>
              <a:rPr lang="cs-CZ" sz="2800" dirty="0"/>
              <a:t>což je v některých ohledech srovnatelné s tím, čím česká společnost prošla před 25 lety.</a:t>
            </a:r>
            <a:br>
              <a:rPr lang="cs-CZ" sz="2800" dirty="0"/>
            </a:br>
            <a:r>
              <a:rPr lang="cs-CZ" sz="2800" dirty="0"/>
              <a:t>2. Baskicko je dnes poměrně bohatý evropský region - HDP na obyvatele je zhruba na140 % evropského průměru, má významnou koncentrací hutního průmyslu a velký podíl malých a středních podniků.</a:t>
            </a:r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7796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Případová studie: Baskicko / Česká republika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2400" dirty="0" smtClean="0"/>
          </a:p>
          <a:p>
            <a:pPr marL="0" indent="0" algn="ctr">
              <a:buNone/>
            </a:pPr>
            <a:r>
              <a:rPr lang="cs-CZ" sz="2400" b="1" dirty="0" smtClean="0"/>
              <a:t>OECD </a:t>
            </a:r>
            <a:r>
              <a:rPr lang="cs-CZ" sz="2400" b="1" dirty="0"/>
              <a:t>2014 REGIONAL WELLBEING </a:t>
            </a:r>
            <a:r>
              <a:rPr lang="cs-CZ" sz="2400" b="1" dirty="0" smtClean="0"/>
              <a:t>REPORT</a:t>
            </a:r>
            <a:endParaRPr lang="en-GB" sz="2400" b="1" dirty="0" smtClean="0"/>
          </a:p>
          <a:p>
            <a:pPr marL="0" indent="0" algn="ctr">
              <a:buNone/>
            </a:pPr>
            <a:endParaRPr lang="en-GB" sz="2400" b="1" dirty="0" smtClean="0"/>
          </a:p>
          <a:p>
            <a:pPr marL="0" indent="0">
              <a:buNone/>
            </a:pPr>
            <a:r>
              <a:rPr lang="cs-CZ" sz="2400" dirty="0"/>
              <a:t>Disponibilní důchod </a:t>
            </a:r>
            <a:r>
              <a:rPr lang="cs-CZ" sz="2400" dirty="0" smtClean="0"/>
              <a:t>domácností</a:t>
            </a:r>
            <a:endParaRPr lang="en-GB" sz="2400" dirty="0" smtClean="0"/>
          </a:p>
          <a:p>
            <a:pPr marL="0" indent="0">
              <a:buNone/>
            </a:pP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/>
              <a:t>      </a:t>
            </a:r>
            <a:r>
              <a:rPr lang="en-GB" sz="2400" dirty="0" smtClean="0"/>
              <a:t>  </a:t>
            </a:r>
            <a:r>
              <a:rPr lang="cs-CZ" sz="2400" dirty="0" smtClean="0"/>
              <a:t>Baskicko  </a:t>
            </a:r>
            <a:r>
              <a:rPr lang="en-GB" sz="2400" dirty="0" smtClean="0"/>
              <a:t>    </a:t>
            </a:r>
            <a:r>
              <a:rPr lang="cs-CZ" sz="2400" dirty="0" smtClean="0"/>
              <a:t>Praha    </a:t>
            </a:r>
            <a:r>
              <a:rPr lang="cs-CZ" sz="2400" dirty="0"/>
              <a:t>Morava   Bavorsko</a:t>
            </a:r>
            <a:br>
              <a:rPr lang="cs-CZ" sz="2400" dirty="0"/>
            </a:br>
            <a:r>
              <a:rPr lang="cs-CZ" sz="2400" dirty="0"/>
              <a:t>Euro 19,445      </a:t>
            </a:r>
            <a:r>
              <a:rPr lang="en-GB" sz="2400" dirty="0" smtClean="0"/>
              <a:t>  </a:t>
            </a:r>
            <a:r>
              <a:rPr lang="cs-CZ" sz="2400" dirty="0" smtClean="0"/>
              <a:t>13,650   </a:t>
            </a:r>
            <a:r>
              <a:rPr lang="en-GB" sz="2400" dirty="0" smtClean="0"/>
              <a:t>   </a:t>
            </a:r>
            <a:r>
              <a:rPr lang="cs-CZ" sz="2400" dirty="0" smtClean="0"/>
              <a:t>9,515      </a:t>
            </a:r>
            <a:r>
              <a:rPr lang="cs-CZ" sz="2400" dirty="0"/>
              <a:t>20,237</a:t>
            </a:r>
            <a:endParaRPr lang="en-GB" sz="2400" dirty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3222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/>
              <a:t>Počáteční akce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V září 2014 </a:t>
            </a:r>
            <a:r>
              <a:rPr lang="en-GB" sz="2800" dirty="0" err="1" smtClean="0"/>
              <a:t>vypracov</a:t>
            </a:r>
            <a:r>
              <a:rPr lang="cs-CZ" sz="2800" dirty="0" err="1" smtClean="0"/>
              <a:t>ána</a:t>
            </a:r>
            <a:r>
              <a:rPr lang="cs-CZ" sz="2800" dirty="0" smtClean="0"/>
              <a:t> studie: </a:t>
            </a:r>
            <a:r>
              <a:rPr lang="cs-CZ" sz="2800" b="1" dirty="0" smtClean="0"/>
              <a:t>Jak </a:t>
            </a:r>
            <a:r>
              <a:rPr lang="cs-CZ" sz="2800" b="1" dirty="0"/>
              <a:t>podporovat podnikání prostřednictvím finanční </a:t>
            </a:r>
            <a:r>
              <a:rPr lang="cs-CZ" sz="2800" b="1" dirty="0" smtClean="0"/>
              <a:t>spoluúčasti </a:t>
            </a:r>
            <a:r>
              <a:rPr lang="cs-CZ" sz="2800" b="1" dirty="0"/>
              <a:t>zaměstnanců v České republice, </a:t>
            </a:r>
            <a:r>
              <a:rPr lang="cs-CZ" sz="2800" dirty="0"/>
              <a:t>včetně příkladu </a:t>
            </a:r>
            <a:r>
              <a:rPr lang="cs-CZ" sz="2800" dirty="0" smtClean="0"/>
              <a:t>z</a:t>
            </a:r>
            <a:r>
              <a:rPr lang="cs-CZ" sz="2800" dirty="0"/>
              <a:t> </a:t>
            </a:r>
            <a:r>
              <a:rPr lang="cs-CZ" sz="2800" dirty="0" smtClean="0"/>
              <a:t>praxe z </a:t>
            </a:r>
            <a:r>
              <a:rPr lang="cs-CZ" sz="2800" dirty="0" err="1" smtClean="0"/>
              <a:t>Mondragonu</a:t>
            </a:r>
            <a:r>
              <a:rPr lang="cs-CZ" sz="2800" dirty="0" smtClean="0"/>
              <a:t>.</a:t>
            </a:r>
          </a:p>
          <a:p>
            <a:r>
              <a:rPr lang="cs-CZ" sz="2800" dirty="0" smtClean="0"/>
              <a:t>V </a:t>
            </a:r>
            <a:r>
              <a:rPr lang="cs-CZ" sz="2800" dirty="0"/>
              <a:t>říjnu 2014 </a:t>
            </a:r>
            <a:r>
              <a:rPr lang="cs-CZ" sz="2800" dirty="0" smtClean="0"/>
              <a:t>uspořádán </a:t>
            </a:r>
            <a:r>
              <a:rPr lang="cs-CZ" sz="2800" dirty="0"/>
              <a:t>seminář pod záštitou </a:t>
            </a:r>
            <a:r>
              <a:rPr lang="cs-CZ" sz="2800" b="1" dirty="0"/>
              <a:t>Rady </a:t>
            </a:r>
            <a:r>
              <a:rPr lang="cs-CZ" sz="2800" b="1" dirty="0" smtClean="0"/>
              <a:t>vlády pro </a:t>
            </a:r>
            <a:r>
              <a:rPr lang="cs-CZ" sz="2800" b="1" dirty="0"/>
              <a:t>udržitelný </a:t>
            </a:r>
            <a:r>
              <a:rPr lang="cs-CZ" sz="2800" b="1" dirty="0" smtClean="0"/>
              <a:t>rozvoj.</a:t>
            </a:r>
            <a:r>
              <a:rPr lang="cs-CZ" sz="2800" dirty="0"/>
              <a:t/>
            </a:r>
            <a:br>
              <a:rPr lang="cs-CZ" sz="2800" dirty="0"/>
            </a:br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292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/>
              <a:t>Čtyři hlavní strategie:</a:t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>Čtyři kroky – strategie: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0013" y="1628800"/>
            <a:ext cx="7313612" cy="4313213"/>
          </a:xfrm>
        </p:spPr>
        <p:txBody>
          <a:bodyPr/>
          <a:lstStyle/>
          <a:p>
            <a:pPr marL="0" indent="0">
              <a:buNone/>
            </a:pPr>
            <a:r>
              <a:rPr lang="cs-CZ" sz="2800" dirty="0" smtClean="0"/>
              <a:t>1.</a:t>
            </a:r>
            <a:r>
              <a:rPr lang="cs-CZ" sz="2800" b="1" dirty="0" smtClean="0"/>
              <a:t>Vzdělávání</a:t>
            </a:r>
            <a:r>
              <a:rPr lang="cs-CZ" sz="2800" dirty="0"/>
              <a:t>: zaměřit se na zvyšování </a:t>
            </a:r>
            <a:r>
              <a:rPr lang="cs-CZ" sz="2800" b="1" dirty="0" smtClean="0"/>
              <a:t>informovanosti</a:t>
            </a:r>
            <a:r>
              <a:rPr lang="cs-CZ" sz="2800" dirty="0" smtClean="0"/>
              <a:t>,</a:t>
            </a:r>
            <a:endParaRPr lang="en-GB" sz="2800" dirty="0"/>
          </a:p>
          <a:p>
            <a:pPr marL="0" indent="0">
              <a:buNone/>
            </a:pPr>
            <a:r>
              <a:rPr lang="cs-CZ" sz="2800" dirty="0" smtClean="0"/>
              <a:t>2. Příklady </a:t>
            </a:r>
            <a:r>
              <a:rPr lang="cs-CZ" sz="2800" dirty="0"/>
              <a:t>dobré </a:t>
            </a:r>
            <a:r>
              <a:rPr lang="cs-CZ" sz="2800" dirty="0" smtClean="0"/>
              <a:t>praxe – </a:t>
            </a:r>
            <a:r>
              <a:rPr lang="cs-CZ" sz="2800" b="1" dirty="0" err="1" smtClean="0"/>
              <a:t>best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practice</a:t>
            </a:r>
            <a:r>
              <a:rPr lang="cs-CZ" sz="2800" dirty="0" smtClean="0"/>
              <a:t>: </a:t>
            </a:r>
            <a:r>
              <a:rPr lang="cs-CZ" sz="2800" dirty="0"/>
              <a:t>propagace pozitivních </a:t>
            </a:r>
            <a:r>
              <a:rPr lang="cs-CZ" sz="2800" dirty="0" smtClean="0"/>
              <a:t>výsledků,</a:t>
            </a:r>
            <a:endParaRPr lang="en-GB" sz="2800" dirty="0"/>
          </a:p>
          <a:p>
            <a:pPr marL="0" indent="0">
              <a:buNone/>
            </a:pPr>
            <a:r>
              <a:rPr lang="cs-CZ" sz="2800" dirty="0" smtClean="0"/>
              <a:t>3. Iniciovat </a:t>
            </a:r>
            <a:r>
              <a:rPr lang="cs-CZ" sz="2800" dirty="0"/>
              <a:t>kroky, které pomůžou </a:t>
            </a:r>
            <a:r>
              <a:rPr lang="cs-CZ" sz="2800" b="1" dirty="0"/>
              <a:t>zbořit ideologické </a:t>
            </a:r>
            <a:r>
              <a:rPr lang="cs-CZ" sz="2800" b="1" dirty="0" smtClean="0"/>
              <a:t>mýty</a:t>
            </a:r>
            <a:r>
              <a:rPr lang="cs-CZ" sz="2800" dirty="0" smtClean="0"/>
              <a:t>,</a:t>
            </a:r>
            <a:endParaRPr lang="en-GB" sz="2800" dirty="0"/>
          </a:p>
          <a:p>
            <a:pPr marL="0" indent="0">
              <a:buNone/>
            </a:pPr>
            <a:r>
              <a:rPr lang="cs-CZ" sz="2800" dirty="0" smtClean="0"/>
              <a:t>4. Identifikace </a:t>
            </a:r>
            <a:r>
              <a:rPr lang="cs-CZ" sz="2800" dirty="0"/>
              <a:t>a </a:t>
            </a:r>
            <a:r>
              <a:rPr lang="cs-CZ" sz="2800" b="1" dirty="0"/>
              <a:t>odbourání legislativních překážek</a:t>
            </a:r>
            <a:r>
              <a:rPr lang="cs-CZ" sz="2800" dirty="0"/>
              <a:t>, navržení a prosazování příslušných legislativních změn.</a:t>
            </a:r>
            <a:endParaRPr lang="en-GB" sz="2800" dirty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7437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/>
              <a:t>Akce EU - Pilotní projekt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sz="2400" dirty="0" smtClean="0"/>
              <a:t>Pilotní projekt </a:t>
            </a:r>
            <a:r>
              <a:rPr lang="cs-CZ" sz="2400" dirty="0"/>
              <a:t>EU </a:t>
            </a:r>
            <a:r>
              <a:rPr lang="cs-CZ" sz="2400" dirty="0" smtClean="0"/>
              <a:t>"Podpora </a:t>
            </a:r>
            <a:r>
              <a:rPr lang="cs-CZ" sz="2400" dirty="0"/>
              <a:t>zaměstnanců a </a:t>
            </a:r>
            <a:r>
              <a:rPr lang="cs-CZ" sz="2400" dirty="0" smtClean="0"/>
              <a:t>participace", </a:t>
            </a:r>
            <a:r>
              <a:rPr lang="cs-CZ" sz="2400" dirty="0"/>
              <a:t>který hodnotí </a:t>
            </a:r>
            <a:r>
              <a:rPr lang="cs-CZ" sz="2400" dirty="0" smtClean="0"/>
              <a:t>FSZ </a:t>
            </a:r>
            <a:r>
              <a:rPr lang="cs-CZ" sz="2400" dirty="0"/>
              <a:t>celé EU-28 a je zaměřen na formulaci možných regulativních a neregulativních opatření na podporu FSZ na úrovni EU</a:t>
            </a:r>
            <a:r>
              <a:rPr lang="cs-CZ" sz="2400" dirty="0" smtClean="0"/>
              <a:t>.</a:t>
            </a:r>
          </a:p>
          <a:p>
            <a:pPr marL="457200" lvl="1" indent="0">
              <a:buNone/>
            </a:pPr>
            <a:endParaRPr lang="cs-CZ" sz="2400" dirty="0" smtClean="0"/>
          </a:p>
          <a:p>
            <a:pPr lvl="1"/>
            <a:r>
              <a:rPr lang="cs-CZ" sz="2400" dirty="0" smtClean="0"/>
              <a:t>Pilotní </a:t>
            </a:r>
            <a:r>
              <a:rPr lang="cs-CZ" sz="2400" dirty="0"/>
              <a:t>projekt je součástí </a:t>
            </a:r>
            <a:r>
              <a:rPr lang="cs-CZ" sz="2400" b="1" dirty="0"/>
              <a:t>Akčního plánu 2012 EK o evropském obchodním právu a systému vedení a řízení podniků. </a:t>
            </a:r>
            <a:r>
              <a:rPr lang="en-GB" sz="3200" b="1" dirty="0"/>
              <a:t> </a:t>
            </a:r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6457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Akce EU - konference v lednu 2014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dirty="0"/>
              <a:t>V rámci pilotního projektu se konala konference „Přijetí opatření: Podpora zaměstnaneckého vlastnictví akcií“ organizovaném DG MARKT (GŘ vnitřního trhu) v lednu </a:t>
            </a:r>
            <a:r>
              <a:rPr lang="cs-CZ" sz="2800" dirty="0" smtClean="0"/>
              <a:t>2014</a:t>
            </a:r>
          </a:p>
          <a:p>
            <a:pPr marL="0" indent="0">
              <a:buNone/>
            </a:pPr>
            <a:endParaRPr lang="es-ES" sz="2800" dirty="0" smtClean="0"/>
          </a:p>
          <a:p>
            <a:r>
              <a:rPr lang="es-ES" sz="1400" dirty="0"/>
              <a:t>((https://</a:t>
            </a:r>
            <a:r>
              <a:rPr lang="es-ES" sz="1400" dirty="0" smtClean="0"/>
              <a:t>scic.ec.europa.eu/streaming/index.php?es=2&amp;sessionno=db095bd14b838cbf3abf886f492c721b)</a:t>
            </a:r>
          </a:p>
          <a:p>
            <a:endParaRPr lang="es-ES" sz="4000" dirty="0" smtClean="0"/>
          </a:p>
          <a:p>
            <a:endParaRPr lang="es-ES" sz="4000" dirty="0" smtClean="0"/>
          </a:p>
          <a:p>
            <a:pPr marL="0" indent="0">
              <a:buNone/>
            </a:pPr>
            <a:endParaRPr lang="es-ES" sz="4000" dirty="0" smtClean="0"/>
          </a:p>
          <a:p>
            <a:endParaRPr lang="es-ES" sz="4000" dirty="0"/>
          </a:p>
          <a:p>
            <a:pPr marL="0" indent="0">
              <a:buNone/>
            </a:pPr>
            <a:endParaRPr lang="es-ES" sz="40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17534732"/>
      </p:ext>
    </p:extLst>
  </p:cSld>
  <p:clrMapOvr>
    <a:masterClrMapping/>
  </p:clrMapOvr>
</p:sld>
</file>

<file path=ppt/theme/theme1.xml><?xml version="1.0" encoding="utf-8"?>
<a:theme xmlns:a="http://schemas.openxmlformats.org/drawingml/2006/main" name="1_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767</Words>
  <Application>Microsoft Office PowerPoint</Application>
  <PresentationFormat>On-screen Show (4:3)</PresentationFormat>
  <Paragraphs>157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1_Eclipse</vt:lpstr>
      <vt:lpstr> </vt:lpstr>
      <vt:lpstr>Základy</vt:lpstr>
      <vt:lpstr>Základy</vt:lpstr>
      <vt:lpstr>Případová studie: Baskicko / Česká republika</vt:lpstr>
      <vt:lpstr>Případová studie: Baskicko / Česká republika</vt:lpstr>
      <vt:lpstr>Počáteční akce</vt:lpstr>
      <vt:lpstr>Čtyři hlavní strategie:   Čtyři kroky – strategie:</vt:lpstr>
      <vt:lpstr>Akce EU - Pilotní projekt</vt:lpstr>
      <vt:lpstr>Akce EU - konference v lednu 2014</vt:lpstr>
      <vt:lpstr>Akce EU</vt:lpstr>
      <vt:lpstr>Pětibodový plán pro FSZ:</vt:lpstr>
      <vt:lpstr>            1. Spustit virtuální centrum pro FSZ </vt:lpstr>
      <vt:lpstr>     2. Vytvořit expertní skupinu Evropské komise </vt:lpstr>
      <vt:lpstr>3. Implementovat Akční program s cílem zvýšit povědomí o FSZ </vt:lpstr>
      <vt:lpstr>3. Implementovat Akční program s cílem zvýšit povědomí o FSZ </vt:lpstr>
      <vt:lpstr>4. Zavést Kodex organizace FSZ</vt:lpstr>
      <vt:lpstr>4. Zavést Kodex organizace pro FSZ</vt:lpstr>
      <vt:lpstr>               5. Vypracovat legislativní návrh na Společný evropský režim pro FSZ</vt:lpstr>
      <vt:lpstr>      EU Akce </vt:lpstr>
      <vt:lpstr>Závěr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MONDRAGON Corporation</dc:title>
  <dc:creator>Juan Manuel Sinde Oyarzabal</dc:creator>
  <cp:lastModifiedBy>Jana Mausen</cp:lastModifiedBy>
  <cp:revision>92</cp:revision>
  <cp:lastPrinted>2015-06-16T09:43:21Z</cp:lastPrinted>
  <dcterms:created xsi:type="dcterms:W3CDTF">2014-09-28T15:38:34Z</dcterms:created>
  <dcterms:modified xsi:type="dcterms:W3CDTF">2015-10-19T13:59:39Z</dcterms:modified>
</cp:coreProperties>
</file>